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41" r:id="rId2"/>
  </p:sldMasterIdLst>
  <p:notesMasterIdLst>
    <p:notesMasterId r:id="rId24"/>
  </p:notesMasterIdLst>
  <p:sldIdLst>
    <p:sldId id="323" r:id="rId3"/>
    <p:sldId id="325" r:id="rId4"/>
    <p:sldId id="344" r:id="rId5"/>
    <p:sldId id="326" r:id="rId6"/>
    <p:sldId id="327" r:id="rId7"/>
    <p:sldId id="342" r:id="rId8"/>
    <p:sldId id="341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7" r:id="rId17"/>
    <p:sldId id="338" r:id="rId18"/>
    <p:sldId id="339" r:id="rId19"/>
    <p:sldId id="340" r:id="rId20"/>
    <p:sldId id="343" r:id="rId21"/>
    <p:sldId id="335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09E"/>
    <a:srgbClr val="00B0F0"/>
    <a:srgbClr val="7F7F7F"/>
    <a:srgbClr val="F6921E"/>
    <a:srgbClr val="A9C1D7"/>
    <a:srgbClr val="426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6" autoAdjust="0"/>
    <p:restoredTop sz="96586" autoAdjust="0"/>
  </p:normalViewPr>
  <p:slideViewPr>
    <p:cSldViewPr snapToGrid="0">
      <p:cViewPr varScale="1">
        <p:scale>
          <a:sx n="86" d="100"/>
          <a:sy n="86" d="100"/>
        </p:scale>
        <p:origin x="58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 Dobric" userId="fb75f6578d0f5bc2" providerId="LiveId" clId="{51F0FAD3-A78B-40D2-AC6F-8BF98CEDF95A}"/>
    <pc:docChg chg="modSld">
      <pc:chgData name="Damir Dobric" userId="fb75f6578d0f5bc2" providerId="LiveId" clId="{51F0FAD3-A78B-40D2-AC6F-8BF98CEDF95A}" dt="2017-11-13T13:58:03.076" v="1" actId="20577"/>
      <pc:docMkLst>
        <pc:docMk/>
      </pc:docMkLst>
      <pc:sldChg chg="modSp">
        <pc:chgData name="Damir Dobric" userId="fb75f6578d0f5bc2" providerId="LiveId" clId="{51F0FAD3-A78B-40D2-AC6F-8BF98CEDF95A}" dt="2017-11-13T13:57:56.785" v="0" actId="20577"/>
        <pc:sldMkLst>
          <pc:docMk/>
          <pc:sldMk cId="301343985" sldId="338"/>
        </pc:sldMkLst>
        <pc:spChg chg="mod">
          <ac:chgData name="Damir Dobric" userId="fb75f6578d0f5bc2" providerId="LiveId" clId="{51F0FAD3-A78B-40D2-AC6F-8BF98CEDF95A}" dt="2017-11-13T13:57:56.785" v="0" actId="20577"/>
          <ac:spMkLst>
            <pc:docMk/>
            <pc:sldMk cId="301343985" sldId="338"/>
            <ac:spMk id="4" creationId="{29A6143A-5052-4702-98DC-7BDE3C44A776}"/>
          </ac:spMkLst>
        </pc:spChg>
      </pc:sldChg>
      <pc:sldChg chg="modSp">
        <pc:chgData name="Damir Dobric" userId="fb75f6578d0f5bc2" providerId="LiveId" clId="{51F0FAD3-A78B-40D2-AC6F-8BF98CEDF95A}" dt="2017-11-13T13:58:03.076" v="1" actId="20577"/>
        <pc:sldMkLst>
          <pc:docMk/>
          <pc:sldMk cId="2383801007" sldId="343"/>
        </pc:sldMkLst>
        <pc:spChg chg="mod">
          <ac:chgData name="Damir Dobric" userId="fb75f6578d0f5bc2" providerId="LiveId" clId="{51F0FAD3-A78B-40D2-AC6F-8BF98CEDF95A}" dt="2017-11-13T13:58:03.076" v="1" actId="20577"/>
          <ac:spMkLst>
            <pc:docMk/>
            <pc:sldMk cId="2383801007" sldId="343"/>
            <ac:spMk id="4" creationId="{29A6143A-5052-4702-98DC-7BDE3C44A7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C8CBD-F1D1-4A81-A424-841DDC8D9B17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01954-0C9C-4572-8076-B108CCA43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1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173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79401-EC55-4A3C-8281-C33AE51334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93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73500" y="638176"/>
            <a:ext cx="4488179" cy="4391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882807"/>
            <a:ext cx="1232701" cy="50549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998409" y="1588638"/>
            <a:ext cx="4363271" cy="126328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000"/>
              </a:lnSpc>
              <a:defRPr sz="4300">
                <a:solidFill>
                  <a:srgbClr val="09009E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Tresentation</a:t>
            </a:r>
            <a:r>
              <a:rPr lang="en-US" dirty="0"/>
              <a:t>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98409" y="2732030"/>
            <a:ext cx="4363271" cy="2834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by Name Presenter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998411" y="3173032"/>
            <a:ext cx="4363269" cy="2112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ca-ES" dirty="0"/>
              <a:t>presenterMail@daenet.eu</a:t>
            </a:r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4529949" y="3743984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4529948" y="3965069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4529948" y="4207243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4529948" y="4449417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529948" y="4691591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98409" y="3015439"/>
            <a:ext cx="4363271" cy="2003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000" kern="1200" dirty="0">
                <a:solidFill>
                  <a:srgbClr val="09009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Presenter role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72" y="3678584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8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sixx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2351148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2351148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75263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5263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948299" y="1574525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4948299" y="1574874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351148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8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51148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7526399" y="3524664"/>
            <a:ext cx="2306652" cy="17299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75263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4948299" y="3531912"/>
            <a:ext cx="2328803" cy="174660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4948299" y="3532261"/>
            <a:ext cx="2328803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2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29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las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229708" y="988970"/>
            <a:ext cx="7666683" cy="5081282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marL="228600" indent="-228600">
              <a:buSzPct val="100000"/>
              <a:buFontTx/>
              <a:buBlip>
                <a:blip r:embed="rId2"/>
              </a:buBlip>
              <a:defRPr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224779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2694"/>
            <a:ext cx="10515600" cy="6527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92337"/>
            <a:ext cx="10515600" cy="438935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086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42693"/>
            <a:ext cx="3932237" cy="1412874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42693"/>
            <a:ext cx="6172200" cy="5286632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Tx/>
              <a:buBlip>
                <a:blip r:embed="rId2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55567"/>
            <a:ext cx="3932237" cy="3873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7033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05.11.2018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217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ymbol" pitchFamily="34" charset="0"/>
                <a:ea typeface="Segoe UI Symbo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911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92011" y="6165305"/>
            <a:ext cx="1728192" cy="365123"/>
          </a:xfrm>
          <a:prstGeom prst="rect">
            <a:avLst/>
          </a:prstGeom>
        </p:spPr>
        <p:txBody>
          <a:bodyPr anchor="ctr"/>
          <a:lstStyle>
            <a:lvl1pPr algn="ctr">
              <a:defRPr sz="1600"/>
            </a:lvl1pPr>
          </a:lstStyle>
          <a:p>
            <a:fld id="{07AD179B-A691-46B4-9789-AE58F71D9AD9}" type="datetimeFigureOut">
              <a:rPr lang="de-DE" smtClean="0"/>
              <a:pPr/>
              <a:t>05.11.2018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35627" y="6165305"/>
            <a:ext cx="3264363" cy="365123"/>
          </a:xfrm>
          <a:prstGeom prst="rect">
            <a:avLst/>
          </a:prstGeom>
        </p:spPr>
        <p:txBody>
          <a:bodyPr anchor="ctr"/>
          <a:lstStyle>
            <a:lvl1pPr>
              <a:defRPr sz="1600"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9819" y="5445225"/>
            <a:ext cx="1392832" cy="288032"/>
          </a:xfrm>
          <a:prstGeom prst="rect">
            <a:avLst/>
          </a:prstGeom>
        </p:spPr>
        <p:txBody>
          <a:bodyPr/>
          <a:lstStyle>
            <a:lvl1pPr algn="r">
              <a:defRPr sz="1600"/>
            </a:lvl1pPr>
          </a:lstStyle>
          <a:p>
            <a:fld id="{A1632D32-6FC0-4A27-A85D-C615F3BA60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1371" y="1600201"/>
            <a:ext cx="9985109" cy="413305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1371" y="188913"/>
            <a:ext cx="9985108" cy="915506"/>
          </a:xfrm>
          <a:prstGeom prst="rect">
            <a:avLst/>
          </a:prstGeom>
        </p:spPr>
        <p:txBody>
          <a:bodyPr anchor="ctr"/>
          <a:lstStyle>
            <a:lvl1pPr algn="l">
              <a:defRPr sz="6600">
                <a:latin typeface="Segoe WP SemiLight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078402" y="198165"/>
            <a:ext cx="784356" cy="641161"/>
            <a:chOff x="7945250" y="195487"/>
            <a:chExt cx="588267" cy="641161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956376" y="260648"/>
              <a:ext cx="576000" cy="576000"/>
            </a:xfrm>
            <a:prstGeom prst="rect">
              <a:avLst/>
            </a:prstGeom>
            <a:solidFill>
              <a:srgbClr val="A8D3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bIns="36000" rtlCol="0" anchor="b"/>
            <a:lstStyle/>
            <a:p>
              <a:pPr algn="l"/>
              <a:endParaRPr lang="de-DE" sz="900" kern="1200" spc="0" baseline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5250" y="195487"/>
              <a:ext cx="588267" cy="58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33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433784" y="918720"/>
            <a:ext cx="11324432" cy="45719"/>
          </a:xfrm>
          <a:prstGeom prst="rect">
            <a:avLst/>
          </a:prstGeom>
          <a:solidFill>
            <a:srgbClr val="E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Picture 22" descr="mobilityday10-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76" y="6063850"/>
            <a:ext cx="2593805" cy="540000"/>
          </a:xfrm>
          <a:prstGeom prst="rect">
            <a:avLst/>
          </a:prstGeom>
        </p:spPr>
      </p:pic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>
          <a:xfrm>
            <a:off x="451423" y="0"/>
            <a:ext cx="11289156" cy="941760"/>
          </a:xfrm>
        </p:spPr>
        <p:txBody>
          <a:bodyPr/>
          <a:lstStyle/>
          <a:p>
            <a:r>
              <a:rPr lang="ta-IN" dirty="0"/>
              <a:t>Ubaci naslov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 hasCustomPrompt="1"/>
          </p:nvPr>
        </p:nvSpPr>
        <p:spPr>
          <a:xfrm>
            <a:off x="432000" y="1157288"/>
            <a:ext cx="11328000" cy="471805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ta-IN" dirty="0"/>
              <a:t>Ubaci tekst ili grafičke materijale</a:t>
            </a:r>
          </a:p>
          <a:p>
            <a:pPr lvl="1"/>
            <a:r>
              <a:rPr lang="en-US" dirty="0"/>
              <a:t>T</a:t>
            </a:r>
            <a:r>
              <a:rPr lang="ta-IN" dirty="0"/>
              <a:t>ekst 2</a:t>
            </a:r>
          </a:p>
          <a:p>
            <a:pPr lvl="2"/>
            <a:r>
              <a:rPr lang="en-US" dirty="0"/>
              <a:t>T</a:t>
            </a:r>
            <a:r>
              <a:rPr lang="ta-IN" dirty="0"/>
              <a:t>ekst 3</a:t>
            </a:r>
          </a:p>
          <a:p>
            <a:pPr lvl="3"/>
            <a:r>
              <a:rPr lang="en-US" dirty="0"/>
              <a:t>T</a:t>
            </a:r>
            <a:r>
              <a:rPr lang="ta-IN" dirty="0"/>
              <a:t>ekst 4</a:t>
            </a:r>
          </a:p>
          <a:p>
            <a:pPr lvl="4"/>
            <a:r>
              <a:rPr lang="en-US" dirty="0"/>
              <a:t>T</a:t>
            </a:r>
            <a:r>
              <a:rPr lang="ta-IN" dirty="0"/>
              <a:t>ekst 5</a:t>
            </a:r>
            <a:endParaRPr lang="en-US" dirty="0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463328" y="6085549"/>
            <a:ext cx="2578683" cy="539515"/>
            <a:chOff x="347496" y="6085548"/>
            <a:chExt cx="1934012" cy="539515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1838223" y="6085548"/>
              <a:ext cx="443285" cy="539515"/>
              <a:chOff x="1345063" y="6085063"/>
              <a:chExt cx="443285" cy="539515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1345063" y="6085063"/>
                <a:ext cx="443285" cy="539515"/>
              </a:xfrm>
              <a:prstGeom prst="rect">
                <a:avLst/>
              </a:prstGeom>
              <a:solidFill>
                <a:srgbClr val="29A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2" name="Picture 51" descr="pametni-300dpi.png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426" y="6220159"/>
                <a:ext cx="156560" cy="275588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 userDrawn="1"/>
          </p:nvGrpSpPr>
          <p:grpSpPr>
            <a:xfrm>
              <a:off x="347496" y="6085548"/>
              <a:ext cx="443285" cy="539515"/>
              <a:chOff x="846319" y="6085063"/>
              <a:chExt cx="443285" cy="539515"/>
            </a:xfrm>
          </p:grpSpPr>
          <p:sp>
            <p:nvSpPr>
              <p:cNvPr id="49" name="Rectangle 48"/>
              <p:cNvSpPr/>
              <p:nvPr userDrawn="1"/>
            </p:nvSpPr>
            <p:spPr>
              <a:xfrm>
                <a:off x="846319" y="6085063"/>
                <a:ext cx="443285" cy="539515"/>
              </a:xfrm>
              <a:prstGeom prst="rect">
                <a:avLst/>
              </a:prstGeom>
              <a:solidFill>
                <a:srgbClr val="2F408C"/>
              </a:solidFill>
              <a:ln>
                <a:solidFill>
                  <a:srgbClr val="456A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50" name="Picture 49" descr="poslovni-300dpi.png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040" y="6223912"/>
                <a:ext cx="323843" cy="26808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 userDrawn="1"/>
          </p:nvGrpSpPr>
          <p:grpSpPr>
            <a:xfrm>
              <a:off x="1341314" y="6085548"/>
              <a:ext cx="443285" cy="539515"/>
              <a:chOff x="1838223" y="6085063"/>
              <a:chExt cx="443285" cy="539515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1838223" y="6085063"/>
                <a:ext cx="443285" cy="539515"/>
              </a:xfrm>
              <a:prstGeom prst="rect">
                <a:avLst/>
              </a:prstGeom>
              <a:solidFill>
                <a:srgbClr val="FAA5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8" name="Picture 47" descr="it-300dpi.png"/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518" y="6243214"/>
                <a:ext cx="232695" cy="229478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 userDrawn="1"/>
          </p:nvGrpSpPr>
          <p:grpSpPr>
            <a:xfrm>
              <a:off x="844405" y="6085548"/>
              <a:ext cx="443285" cy="539515"/>
              <a:chOff x="347496" y="6085548"/>
              <a:chExt cx="443285" cy="539515"/>
            </a:xfrm>
          </p:grpSpPr>
          <p:sp>
            <p:nvSpPr>
              <p:cNvPr id="45" name="Rectangle 44"/>
              <p:cNvSpPr/>
              <p:nvPr userDrawn="1"/>
            </p:nvSpPr>
            <p:spPr>
              <a:xfrm>
                <a:off x="347496" y="6085548"/>
                <a:ext cx="443285" cy="539515"/>
              </a:xfrm>
              <a:prstGeom prst="rect">
                <a:avLst/>
              </a:prstGeom>
              <a:solidFill>
                <a:srgbClr val="6DBE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hr-HR" sz="1800" dirty="0"/>
              </a:p>
            </p:txBody>
          </p:sp>
          <p:pic>
            <p:nvPicPr>
              <p:cNvPr id="46" name="Picture 45" descr="razvojni-300dpi.png"/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289" y="6216975"/>
                <a:ext cx="321698" cy="2766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81959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498018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4" y="2103008"/>
            <a:ext cx="2296973" cy="941923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5552229" y="3544125"/>
            <a:ext cx="2218627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+49 (0) 69 24 24 08 00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5552228" y="3765210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lvl="0">
              <a:defRPr sz="800"/>
            </a:lvl1pPr>
          </a:lstStyle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info@daenet.eu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5552228" y="4007384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0" algn="l" defTabSz="914400" rtl="0" eaLnBrk="1" latinLnBrk="0" hangingPunct="1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552228" y="4249558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5552228" y="4491732"/>
            <a:ext cx="2218627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ca-ES" sz="800" kern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http://www.daenet.de/</a:t>
            </a:r>
            <a:endParaRPr lang="en-US" sz="800" kern="12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52" y="3478725"/>
            <a:ext cx="286461" cy="11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6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Screen Title Slid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0" y="6310776"/>
            <a:ext cx="13498800" cy="30186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78879" y="5581812"/>
            <a:ext cx="38515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25" err="1">
                <a:solidFill>
                  <a:schemeClr val="tx2"/>
                </a:solidFill>
                <a:latin typeface="+mn-lt"/>
              </a:rPr>
              <a:t>daenet</a:t>
            </a:r>
            <a:r>
              <a:rPr lang="de-DE" sz="825">
                <a:solidFill>
                  <a:schemeClr val="tx2"/>
                </a:solidFill>
                <a:latin typeface="+mn-lt"/>
              </a:rPr>
              <a:t> Gesellschaft für Informationstechnologie mbH</a:t>
            </a:r>
            <a:br>
              <a:rPr lang="de-DE" sz="825">
                <a:solidFill>
                  <a:schemeClr val="tx2"/>
                </a:solidFill>
                <a:latin typeface="+mn-lt"/>
              </a:rPr>
            </a:br>
            <a:r>
              <a:rPr lang="de-DE" sz="675">
                <a:solidFill>
                  <a:srgbClr val="99999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Hanauer Landstr. 204    60314 Frankfurt am Main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801" y="4007837"/>
            <a:ext cx="2104312" cy="116579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332510" y="1172796"/>
            <a:ext cx="11544300" cy="72736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199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</a:t>
            </a:r>
            <a:endParaRPr lang="en-GB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7195" y="2589244"/>
            <a:ext cx="8583469" cy="2814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50" b="0" i="0">
                <a:solidFill>
                  <a:schemeClr val="bg2">
                    <a:lumMod val="25000"/>
                  </a:schemeClr>
                </a:solidFill>
                <a:latin typeface="+mj-lt"/>
                <a:cs typeface="Segoe UI Semibold" panose="020B0702040204020203" pitchFamily="34" charset="0"/>
              </a:defRPr>
            </a:lvl1pPr>
            <a:lvl2pPr marL="342869" indent="0" algn="ctr">
              <a:buNone/>
              <a:defRPr sz="1500"/>
            </a:lvl2pPr>
            <a:lvl3pPr marL="685739" indent="0" algn="ctr">
              <a:buNone/>
              <a:defRPr sz="1350"/>
            </a:lvl3pPr>
            <a:lvl4pPr marL="1028607" indent="0" algn="ctr">
              <a:buNone/>
              <a:defRPr sz="1200"/>
            </a:lvl4pPr>
            <a:lvl5pPr marL="1371476" indent="0" algn="ctr">
              <a:buNone/>
              <a:defRPr sz="1200"/>
            </a:lvl5pPr>
            <a:lvl6pPr marL="1714345" indent="0" algn="ctr">
              <a:buNone/>
              <a:defRPr sz="1200"/>
            </a:lvl6pPr>
            <a:lvl7pPr marL="2057215" indent="0" algn="ctr">
              <a:buNone/>
              <a:defRPr sz="1200"/>
            </a:lvl7pPr>
            <a:lvl8pPr marL="2400084" indent="0" algn="ctr">
              <a:buNone/>
              <a:defRPr sz="1200"/>
            </a:lvl8pPr>
            <a:lvl9pPr marL="2742953" indent="0" algn="ctr">
              <a:buNone/>
              <a:defRPr sz="1200"/>
            </a:lvl9pPr>
          </a:lstStyle>
          <a:p>
            <a:r>
              <a:rPr lang="en-US" dirty="0"/>
              <a:t>Click to edit presenter role</a:t>
            </a:r>
            <a:endParaRPr lang="en-GB" dirty="0"/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797195" y="2870688"/>
            <a:ext cx="8583468" cy="2678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739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GB" sz="1050" b="0" i="0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presenter@mail.com</a:t>
            </a:r>
            <a:endParaRPr lang="en-GB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797051" y="2099735"/>
            <a:ext cx="8583613" cy="5513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ca-ES" dirty="0"/>
              <a:t>Click to edit Presenter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-7782"/>
            <a:ext cx="12251139" cy="687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69303" y="2077813"/>
            <a:ext cx="6274973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1" cy="547458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18471">
                      <a:srgbClr val="353535"/>
                    </a:gs>
                    <a:gs pos="46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51E25-6AA5-4236-AAE4-9D58B86CB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494" y="6181228"/>
            <a:ext cx="1157143" cy="6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5" cy="1799462"/>
          </a:xfrm>
          <a:noFill/>
        </p:spPr>
        <p:txBody>
          <a:bodyPr lIns="146304" tIns="91440" rIns="146304" bIns="91440" anchor="t" anchorCtr="0"/>
          <a:lstStyle>
            <a:lvl1pPr>
              <a:defRPr sz="3529" spc="-74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2353" kern="1200" spc="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54" t="21189" r="15525" b="7567"/>
          <a:stretch/>
        </p:blipFill>
        <p:spPr>
          <a:xfrm>
            <a:off x="5333418" y="0"/>
            <a:ext cx="6858583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97967-19F9-4345-97E0-F62D7C6D6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3" y="316516"/>
            <a:ext cx="2104312" cy="11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507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D683-A7F2-4CC0-8EB4-C62938AC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36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6D244-61B0-40AD-8A80-F74F03B4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0665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B3A4B-3D56-460A-B842-96B4B9F83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156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5"/>
            <a:ext cx="5378548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7644"/>
            <a:ext cx="5378548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7AB34-3633-415B-B1C7-3B5A88E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98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CD91D-A88F-45AC-BA9C-B4295284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6352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84136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5930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1" y="1646656"/>
            <a:ext cx="2357669" cy="1768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646656"/>
            <a:ext cx="2357669" cy="17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99" y="1646656"/>
            <a:ext cx="2357669" cy="176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371" y="3600431"/>
            <a:ext cx="2357669" cy="17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22" y="3600431"/>
            <a:ext cx="2357669" cy="17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6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100B4-0765-492D-BB10-CA368B88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353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55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92273"/>
            <a:ext cx="4795873" cy="673454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7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0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4B2-FD11-45E8-95D3-CDDB08057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76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56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281B79-49BD-44A1-85A9-D470685C4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860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714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2608571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1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6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85093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67B94-A625-42EB-BD0E-CC58BFF9B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400" y="6485105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8986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D3D3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7683" y="6073745"/>
            <a:ext cx="4482124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solidFill>
                  <a:srgbClr val="002060"/>
                </a:solidFill>
                <a:cs typeface="Segoe UI" pitchFamily="34" charset="0"/>
              </a:rPr>
              <a:t>© Copyright daenet GmbH.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BECE8-BE53-4BCA-B590-EA6059A2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4" y="316516"/>
            <a:ext cx="1732537" cy="9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mall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59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79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4140" y="446780"/>
            <a:ext cx="11585856" cy="45866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000">
                <a:solidFill>
                  <a:schemeClr val="accent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Text layout </a:t>
            </a:r>
            <a:r>
              <a:rPr lang="ca-ES" dirty="0"/>
              <a:t>(without bullet points)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34142" y="1008689"/>
            <a:ext cx="11585855" cy="271253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2100" kern="1200" dirty="0" smtClean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  <a:ea typeface="+mn-ea"/>
                <a:cs typeface="Segoe UI Semilight" panose="020B0402040204020203" pitchFamily="34" charset="0"/>
              </a:defRPr>
            </a:lvl1pPr>
            <a:lvl2pPr marL="179550" indent="0" algn="l" defTabSz="5400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65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081213" indent="-16764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sz="1425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740569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tabLst>
                <a:tab pos="670322" algn="l"/>
              </a:tabLst>
              <a:defRPr lang="en-US" sz="1275" b="0" i="0" kern="1200" dirty="0" smtClean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942975" indent="-13216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GB" sz="1275" kern="120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</a:lstStyle>
          <a:p>
            <a:r>
              <a:rPr lang="en-GB"/>
              <a:t>{ </a:t>
            </a:r>
          </a:p>
          <a:p>
            <a:pPr lvl="1"/>
            <a:r>
              <a:rPr lang="en-GB"/>
              <a:t>Code{</a:t>
            </a:r>
          </a:p>
          <a:p>
            <a:pPr lvl="1"/>
            <a:endParaRPr lang="en-GB"/>
          </a:p>
          <a:p>
            <a:pPr lvl="1"/>
            <a:r>
              <a:rPr lang="en-GB"/>
              <a:t>}</a:t>
            </a:r>
          </a:p>
          <a:p>
            <a:pPr lvl="1"/>
            <a:r>
              <a:rPr lang="en-GB"/>
              <a:t>Code</a:t>
            </a:r>
          </a:p>
          <a:p>
            <a:pPr lvl="1"/>
            <a:r>
              <a:rPr lang="en-GB"/>
              <a:t>Code</a:t>
            </a:r>
          </a:p>
          <a:p>
            <a:r>
              <a:rPr lang="en-GB"/>
              <a:t>}</a:t>
            </a:r>
          </a:p>
          <a:p>
            <a:endParaRPr lang="en-GB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356B5F78-FB37-4BA5-AA3A-50E6C460E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523" y="6310776"/>
            <a:ext cx="16441484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blipFill dpi="0" rotWithShape="1">
          <a:blip r:embed="rId2"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58737"/>
            <a:ext cx="10515600" cy="166191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ca-ES" err="1"/>
              <a:t>Section</a:t>
            </a:r>
            <a:r>
              <a:rPr lang="ca-ES"/>
              <a:t> </a:t>
            </a:r>
            <a:r>
              <a:rPr lang="ca-ES" err="1"/>
              <a:t>Title</a:t>
            </a:r>
            <a:endParaRPr lang="en-GB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4C9E4BC6-A4DE-4ACC-8340-AA765249DC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741" y="6310776"/>
            <a:ext cx="13498800" cy="30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5" y="1418051"/>
            <a:ext cx="4723028" cy="3542271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</a:t>
            </a:r>
            <a:r>
              <a:rPr lang="en-GB" sz="2000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Answers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512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83" y="1418050"/>
            <a:ext cx="4723028" cy="354227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734488" y="4435438"/>
            <a:ext cx="4723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Code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16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thre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253435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6253435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78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our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6249773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 userDrawn="1"/>
        </p:nvSpPr>
        <p:spPr>
          <a:xfrm>
            <a:off x="3273168" y="1306469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273168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249773" y="130646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273168" y="3571875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3168" y="3598649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7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etro five t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759414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782809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782809" y="1163594"/>
            <a:ext cx="2691028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4759414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178280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178280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4773659" y="3429000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773659" y="345577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7731215" y="1163594"/>
            <a:ext cx="2691027" cy="201827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731215" y="1163594"/>
            <a:ext cx="2691027" cy="490150"/>
          </a:xfrm>
          <a:prstGeom prst="rect">
            <a:avLst/>
          </a:prstGeom>
          <a:noFill/>
        </p:spPr>
        <p:txBody>
          <a:bodyPr lIns="180000" tIns="180000" rIns="180000"/>
          <a:lstStyle>
            <a:lvl1pPr marL="0" indent="0">
              <a:buNone/>
              <a:defRPr sz="1400" b="1" baseline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02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image" Target="../media/image21.emf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2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11" r:id="rId2"/>
    <p:sldLayoutId id="2147483712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9" r:id="rId13"/>
    <p:sldLayoutId id="2147483714" r:id="rId14"/>
    <p:sldLayoutId id="2147483715" r:id="rId15"/>
    <p:sldLayoutId id="2147483716" r:id="rId16"/>
    <p:sldLayoutId id="2147483717" r:id="rId17"/>
    <p:sldLayoutId id="2147483719" r:id="rId18"/>
    <p:sldLayoutId id="214748372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39" r:id="rId23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ammer.com/uni-2017-201" TargetMode="Externa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5DC17F0-86FE-43A3-8304-61D81FB5827F}"/>
              </a:ext>
            </a:extLst>
          </p:cNvPr>
          <p:cNvSpPr/>
          <p:nvPr/>
        </p:nvSpPr>
        <p:spPr>
          <a:xfrm>
            <a:off x="3215680" y="195675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30.Oct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7FB7D3-0CFC-47FA-8902-55C89C29F113}"/>
              </a:ext>
            </a:extLst>
          </p:cNvPr>
          <p:cNvSpPr/>
          <p:nvPr/>
        </p:nvSpPr>
        <p:spPr>
          <a:xfrm>
            <a:off x="2063552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04.Dec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0535A1E-8E47-4EF7-B713-B035EE29E9FF}"/>
              </a:ext>
            </a:extLst>
          </p:cNvPr>
          <p:cNvSpPr/>
          <p:nvPr/>
        </p:nvSpPr>
        <p:spPr>
          <a:xfrm>
            <a:off x="3215680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11.Dec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887423-7CC9-4770-A095-13F243114C1C}"/>
              </a:ext>
            </a:extLst>
          </p:cNvPr>
          <p:cNvSpPr/>
          <p:nvPr/>
        </p:nvSpPr>
        <p:spPr>
          <a:xfrm>
            <a:off x="4367808" y="34072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18.Dec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503EF5-BD89-42FC-9848-5C021D9AE83C}"/>
              </a:ext>
            </a:extLst>
          </p:cNvPr>
          <p:cNvSpPr/>
          <p:nvPr/>
        </p:nvSpPr>
        <p:spPr>
          <a:xfrm>
            <a:off x="2063552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08.Jan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76731-650C-4067-B1E5-7DE698444A71}"/>
              </a:ext>
            </a:extLst>
          </p:cNvPr>
          <p:cNvSpPr/>
          <p:nvPr/>
        </p:nvSpPr>
        <p:spPr>
          <a:xfrm>
            <a:off x="8104056" y="1961910"/>
            <a:ext cx="2232248" cy="7920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From 15.00-18.00 h Room 8-103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A35114-7447-4A8C-9B5D-3DDCD9E2FB74}"/>
              </a:ext>
            </a:extLst>
          </p:cNvPr>
          <p:cNvSpPr/>
          <p:nvPr/>
        </p:nvSpPr>
        <p:spPr>
          <a:xfrm>
            <a:off x="3215680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13.Nov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A7D6DB-DEFB-4736-97C0-7906C8C7F6FA}"/>
              </a:ext>
            </a:extLst>
          </p:cNvPr>
          <p:cNvSpPr/>
          <p:nvPr/>
        </p:nvSpPr>
        <p:spPr>
          <a:xfrm>
            <a:off x="4367808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20.Nov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0780CB-9CAA-48E6-AB34-3AA735393AFB}"/>
              </a:ext>
            </a:extLst>
          </p:cNvPr>
          <p:cNvSpPr/>
          <p:nvPr/>
        </p:nvSpPr>
        <p:spPr>
          <a:xfrm>
            <a:off x="5519936" y="2664338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27.Nov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AB76E9-6B7A-49B3-8AB2-700267754F27}"/>
              </a:ext>
            </a:extLst>
          </p:cNvPr>
          <p:cNvSpPr/>
          <p:nvPr/>
        </p:nvSpPr>
        <p:spPr>
          <a:xfrm>
            <a:off x="2063552" y="824539"/>
            <a:ext cx="8352928" cy="1008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Software Engineering</a:t>
            </a:r>
          </a:p>
          <a:p>
            <a:pPr algn="ctr"/>
            <a:r>
              <a:rPr lang="en-US" sz="2000" dirty="0"/>
              <a:t>WS-2017-2018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63663C-2E93-4C15-9019-E460DD26EE27}"/>
              </a:ext>
            </a:extLst>
          </p:cNvPr>
          <p:cNvSpPr/>
          <p:nvPr/>
        </p:nvSpPr>
        <p:spPr>
          <a:xfrm>
            <a:off x="2075117" y="5613094"/>
            <a:ext cx="7987503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9009E"/>
                </a:solidFill>
                <a:hlinkClick r:id="rId2"/>
              </a:rPr>
              <a:t>https://www.yammer.com/uni-2017-2018</a:t>
            </a:r>
            <a:endParaRPr lang="en-US" dirty="0">
              <a:solidFill>
                <a:srgbClr val="09009E"/>
              </a:solidFill>
            </a:endParaRPr>
          </a:p>
          <a:p>
            <a:endParaRPr lang="de-DE" dirty="0">
              <a:solidFill>
                <a:srgbClr val="09009E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980E69-7AAB-4A38-8484-6F8F564CD840}"/>
              </a:ext>
            </a:extLst>
          </p:cNvPr>
          <p:cNvSpPr/>
          <p:nvPr/>
        </p:nvSpPr>
        <p:spPr>
          <a:xfrm>
            <a:off x="3215680" y="413763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D3F746-B63D-475E-AC51-23EF69E3D50E}"/>
              </a:ext>
            </a:extLst>
          </p:cNvPr>
          <p:cNvSpPr/>
          <p:nvPr/>
        </p:nvSpPr>
        <p:spPr>
          <a:xfrm>
            <a:off x="4367808" y="4127310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321A25-0D8D-4F49-A4D3-93B5F76783FB}"/>
              </a:ext>
            </a:extLst>
          </p:cNvPr>
          <p:cNvSpPr/>
          <p:nvPr/>
        </p:nvSpPr>
        <p:spPr>
          <a:xfrm>
            <a:off x="2063552" y="195645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23.Oct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DC34E8-05F2-4565-9213-CE91F5BD7084}"/>
              </a:ext>
            </a:extLst>
          </p:cNvPr>
          <p:cNvSpPr/>
          <p:nvPr/>
        </p:nvSpPr>
        <p:spPr>
          <a:xfrm>
            <a:off x="2063552" y="2681841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Segoe UI" pitchFamily="34" charset="0"/>
                <a:cs typeface="Segoe UI" pitchFamily="34" charset="0"/>
              </a:rPr>
              <a:t>06.Nov</a:t>
            </a:r>
            <a:endParaRPr lang="de-DE" dirty="0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E69B22-D11E-4CB5-A7EE-6BD3B9EF0B60}"/>
              </a:ext>
            </a:extLst>
          </p:cNvPr>
          <p:cNvSpPr/>
          <p:nvPr/>
        </p:nvSpPr>
        <p:spPr>
          <a:xfrm>
            <a:off x="5528807" y="4130903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5D4F194-BD35-4D22-A844-4FE0236D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98" y="3809962"/>
            <a:ext cx="2257632" cy="224407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D948734-9B5E-45EE-962C-11EAAF050415}"/>
              </a:ext>
            </a:extLst>
          </p:cNvPr>
          <p:cNvSpPr/>
          <p:nvPr/>
        </p:nvSpPr>
        <p:spPr>
          <a:xfrm>
            <a:off x="2054681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05.Jan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76176B-EB1E-47B4-AAD3-1403C905BD41}"/>
              </a:ext>
            </a:extLst>
          </p:cNvPr>
          <p:cNvSpPr/>
          <p:nvPr/>
        </p:nvSpPr>
        <p:spPr>
          <a:xfrm>
            <a:off x="3206809" y="487984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12.Jan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57A3C7-C265-4064-9D25-31AE4A8C6D09}"/>
              </a:ext>
            </a:extLst>
          </p:cNvPr>
          <p:cNvSpPr/>
          <p:nvPr/>
        </p:nvSpPr>
        <p:spPr>
          <a:xfrm>
            <a:off x="4358937" y="4869529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19.Jan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A2EAB8-856F-472C-8070-1A7F689987F5}"/>
              </a:ext>
            </a:extLst>
          </p:cNvPr>
          <p:cNvSpPr/>
          <p:nvPr/>
        </p:nvSpPr>
        <p:spPr>
          <a:xfrm>
            <a:off x="5519936" y="4873122"/>
            <a:ext cx="1080120" cy="63285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itchFamily="34" charset="0"/>
                <a:ea typeface="Segoe UI" pitchFamily="34" charset="0"/>
                <a:cs typeface="Segoe UI" pitchFamily="34" charset="0"/>
              </a:rPr>
              <a:t>26.Jan</a:t>
            </a:r>
            <a:endParaRPr lang="de-DE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7016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5773" y="1794676"/>
            <a:ext cx="7100454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100;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496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84218" y="1393506"/>
            <a:ext cx="8257309" cy="2308324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Thread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ParameterizedThreadStart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onThreadFinished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84218" y="3900932"/>
            <a:ext cx="8257309" cy="1754326"/>
          </a:xfrm>
          <a:prstGeom prst="rect">
            <a:avLst/>
          </a:prstGeom>
          <a:ln w="22225"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onFinishDelegate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dirty="0"/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doAnything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47325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Parallel Execution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4217" y="4701568"/>
            <a:ext cx="8257309" cy="1384995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static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someObjectSate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// . . .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38EDA5-219A-43C1-8194-58DDB76F2C75}"/>
              </a:ext>
            </a:extLst>
          </p:cNvPr>
          <p:cNvSpPr/>
          <p:nvPr/>
        </p:nvSpPr>
        <p:spPr>
          <a:xfrm>
            <a:off x="1884217" y="1556269"/>
            <a:ext cx="8257309" cy="3108543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Task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List&lt;Task&gt;();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threads;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doIt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“some object”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(t);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t.Start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DE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tList.ToArray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6143190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 Manager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1" y="1208808"/>
            <a:ext cx="3381375" cy="217170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063336"/>
            <a:ext cx="2763982" cy="2887374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226" y="3141161"/>
            <a:ext cx="5831465" cy="3108970"/>
          </a:xfrm>
          <a:prstGeom prst="rect">
            <a:avLst/>
          </a:prstGeom>
          <a:ln w="22225">
            <a:solidFill>
              <a:srgbClr val="09009E"/>
            </a:solidFill>
          </a:ln>
        </p:spPr>
      </p:pic>
    </p:spTree>
    <p:extLst>
      <p:ext uri="{BB962C8B-B14F-4D97-AF65-F5344CB8AC3E}">
        <p14:creationId xmlns:p14="http://schemas.microsoft.com/office/powerpoint/2010/main" val="2598793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Threads  in Visual Studio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14" y="1748938"/>
            <a:ext cx="4759362" cy="4006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36" y="2430800"/>
            <a:ext cx="8376529" cy="108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051" y="3157103"/>
            <a:ext cx="7519343" cy="15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1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8823-4190-425B-A240-B95FB081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87979"/>
            <a:ext cx="11655840" cy="899665"/>
          </a:xfrm>
        </p:spPr>
        <p:txBody>
          <a:bodyPr/>
          <a:lstStyle/>
          <a:p>
            <a: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  <a:t>Exercises</a:t>
            </a:r>
            <a:br>
              <a:rPr lang="en-US" sz="3600" dirty="0">
                <a:solidFill>
                  <a:srgbClr val="09009E"/>
                </a:solidFill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C543F-E284-471E-A03B-E4FF82E30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1968552"/>
          </a:xfrm>
        </p:spPr>
        <p:txBody>
          <a:bodyPr/>
          <a:lstStyle/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E7 - Reading configuration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E8 - Interfaces and Classes</a:t>
            </a:r>
          </a:p>
          <a:p>
            <a:pPr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944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E7 – Reading Configuration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</a:t>
            </a:r>
            <a:r>
              <a:rPr lang="en-US" sz="2400" dirty="0" err="1">
                <a:latin typeface="+mn-lt"/>
              </a:rPr>
              <a:t>nugets</a:t>
            </a:r>
            <a:r>
              <a:rPr lang="en-US" sz="2400" dirty="0">
                <a:latin typeface="+mn-lt"/>
              </a:rPr>
              <a:t>:</a:t>
            </a: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Microsoft.Extensions.Configuration.Binder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Microsoft.Extensions.Configuration.EnvironmentVariables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Microsoft.Extensions.Configuration.FileExtensions</a:t>
            </a:r>
            <a:endParaRPr lang="en-US" dirty="0">
              <a:latin typeface="+mn-lt"/>
            </a:endParaRPr>
          </a:p>
          <a:p>
            <a:pPr marL="636750" lvl="1" indent="-457200">
              <a:buAutoNum type="arabicPeriod"/>
            </a:pPr>
            <a:r>
              <a:rPr lang="en-US" dirty="0" err="1">
                <a:latin typeface="+mn-lt"/>
              </a:rPr>
              <a:t>Microsoft.Extensions.Configuration.Json</a:t>
            </a:r>
            <a:endParaRPr lang="en-US" dirty="0">
              <a:latin typeface="+mn-lt"/>
            </a:endParaRPr>
          </a:p>
          <a:p>
            <a:pPr marL="636750" lvl="1" indent="-457200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+mn-lt"/>
              </a:rPr>
              <a:t>Microsoft.Extensions.Configuration.CommandLine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new file ‘</a:t>
            </a:r>
            <a:r>
              <a:rPr lang="en-US" sz="2400" dirty="0" err="1">
                <a:latin typeface="+mn-lt"/>
              </a:rPr>
              <a:t>appsettings.json</a:t>
            </a:r>
            <a:r>
              <a:rPr lang="en-US" sz="2400" dirty="0">
                <a:latin typeface="+mn-lt"/>
              </a:rPr>
              <a:t>’ to the project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Next slide shows an example.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+mn-lt"/>
              </a:rPr>
              <a:t>Add Code for reading settings 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latin typeface="+mn-lt"/>
              </a:rPr>
              <a:t>See next slides for example.</a:t>
            </a:r>
          </a:p>
          <a:p>
            <a:pPr marL="457200" indent="-457200">
              <a:buAutoNum type="arabicPeriod"/>
            </a:pPr>
            <a:endParaRPr lang="en-US" dirty="0"/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3D26C-CB5B-44F2-825B-5BE02CCE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92" y="4522535"/>
            <a:ext cx="5508702" cy="16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9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ABB4-5B57-4799-AFD7-74172789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appsettings.json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831D9-E5C8-442D-807A-2AD001A25B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5215509"/>
          </a:xfrm>
        </p:spPr>
        <p:txBody>
          <a:bodyPr>
            <a:normAutofit/>
          </a:bodyPr>
          <a:lstStyle/>
          <a:p>
            <a:r>
              <a:rPr lang="en-DE" sz="1200" dirty="0">
                <a:solidFill>
                  <a:srgbClr val="000000"/>
                </a:solidFill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7.21,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SubSettings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"Setting1"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from sub settings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"Setting2"</a:t>
            </a:r>
            <a:r>
              <a:rPr lang="en-US" sz="1200" dirty="0">
                <a:solidFill>
                  <a:srgbClr val="000000"/>
                </a:solidFill>
              </a:rPr>
              <a:t>: 123444,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"Setting3"</a:t>
            </a:r>
            <a:r>
              <a:rPr lang="en-US" sz="1200" dirty="0">
                <a:solidFill>
                  <a:srgbClr val="000000"/>
                </a:solidFill>
              </a:rPr>
              <a:t>: 777.21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},</a:t>
            </a:r>
          </a:p>
          <a:p>
            <a:endParaRPr lang="en-DE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MySetting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{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SomeInt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"77"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SomeString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</a:t>
            </a:r>
            <a:r>
              <a:rPr lang="en-US" sz="1200" dirty="0">
                <a:solidFill>
                  <a:srgbClr val="A31515"/>
                </a:solidFill>
              </a:rPr>
              <a:t>"Hello :)"</a:t>
            </a:r>
            <a:r>
              <a:rPr lang="en-US" sz="1200" dirty="0">
                <a:solidFill>
                  <a:srgbClr val="000000"/>
                </a:solidFill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</a:rPr>
              <a:t>    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 err="1">
                <a:solidFill>
                  <a:srgbClr val="2E75B6"/>
                </a:solidFill>
              </a:rPr>
              <a:t>SomeFloat</a:t>
            </a:r>
            <a:r>
              <a:rPr lang="en-US" sz="1200" dirty="0">
                <a:solidFill>
                  <a:srgbClr val="2E75B6"/>
                </a:solidFill>
              </a:rPr>
              <a:t>"</a:t>
            </a:r>
            <a:r>
              <a:rPr lang="en-US" sz="1200" dirty="0">
                <a:solidFill>
                  <a:srgbClr val="000000"/>
                </a:solidFill>
              </a:rPr>
              <a:t>: 12.1</a:t>
            </a:r>
          </a:p>
          <a:p>
            <a:r>
              <a:rPr lang="en-DE" sz="1200" dirty="0">
                <a:solidFill>
                  <a:srgbClr val="000000"/>
                </a:solidFill>
              </a:rPr>
              <a:t>  }</a:t>
            </a:r>
          </a:p>
          <a:p>
            <a:r>
              <a:rPr lang="en-DE" sz="1200" dirty="0">
                <a:solidFill>
                  <a:srgbClr val="000000"/>
                </a:solidFill>
              </a:rPr>
              <a:t>}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204680713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3360-E222-44CB-AC8D-85318C07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Code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40DE5-7102-4223-8287-B0DCC8261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static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>
                <a:solidFill>
                  <a:srgbClr val="0000FF"/>
                </a:solidFill>
              </a:rPr>
              <a:t>void</a:t>
            </a:r>
            <a:r>
              <a:rPr lang="en-US" sz="1100" dirty="0">
                <a:solidFill>
                  <a:srgbClr val="000000"/>
                </a:solidFill>
              </a:rPr>
              <a:t> Main(</a:t>
            </a:r>
            <a:r>
              <a:rPr lang="en-US" sz="1100" dirty="0">
                <a:solidFill>
                  <a:srgbClr val="0000FF"/>
                </a:solidFill>
              </a:rPr>
              <a:t>string</a:t>
            </a:r>
            <a:r>
              <a:rPr lang="en-US" sz="1100" dirty="0">
                <a:solidFill>
                  <a:srgbClr val="000000"/>
                </a:solidFill>
              </a:rPr>
              <a:t>[] 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</a:p>
          <a:p>
            <a:r>
              <a:rPr lang="en-DE" sz="1100" dirty="0">
                <a:solidFill>
                  <a:srgbClr val="000000"/>
                </a:solidFill>
              </a:rPr>
              <a:t>{</a:t>
            </a:r>
          </a:p>
          <a:p>
            <a:r>
              <a:rPr lang="en-US" sz="1100" dirty="0">
                <a:solidFill>
                  <a:srgbClr val="0000FF"/>
                </a:solidFill>
              </a:rPr>
              <a:t>	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builder = </a:t>
            </a:r>
            <a:r>
              <a:rPr lang="en-US" sz="1100" dirty="0">
                <a:solidFill>
                  <a:srgbClr val="0000FF"/>
                </a:solidFill>
              </a:rPr>
              <a:t>new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ConfigurationBuilder</a:t>
            </a:r>
            <a:r>
              <a:rPr lang="en-US" sz="1100" dirty="0">
                <a:solidFill>
                  <a:srgbClr val="000000"/>
                </a:solidFill>
              </a:rPr>
              <a:t>()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SetBasePath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Directory.GetCurrentDirectory</a:t>
            </a:r>
            <a:r>
              <a:rPr lang="en-US" sz="1100" dirty="0">
                <a:solidFill>
                  <a:srgbClr val="000000"/>
                </a:solidFill>
              </a:rPr>
              <a:t>())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AddJsonFile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appsettings.json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, optional: </a:t>
            </a:r>
            <a:r>
              <a:rPr lang="en-US" sz="1100" dirty="0">
                <a:solidFill>
                  <a:srgbClr val="0000FF"/>
                </a:solidFill>
              </a:rPr>
              <a:t>false</a:t>
            </a:r>
            <a:r>
              <a:rPr lang="en-US" sz="1100" dirty="0">
                <a:solidFill>
                  <a:srgbClr val="000000"/>
                </a:solidFill>
              </a:rPr>
              <a:t>, </a:t>
            </a:r>
            <a:r>
              <a:rPr lang="en-US" sz="1100" dirty="0" err="1">
                <a:solidFill>
                  <a:srgbClr val="000000"/>
                </a:solidFill>
              </a:rPr>
              <a:t>reloadOnChange</a:t>
            </a:r>
            <a:r>
              <a:rPr lang="en-US" sz="1100" dirty="0">
                <a:solidFill>
                  <a:srgbClr val="000000"/>
                </a:solidFill>
              </a:rPr>
              <a:t>: </a:t>
            </a:r>
            <a:r>
              <a:rPr lang="en-US" sz="1100" dirty="0">
                <a:solidFill>
                  <a:srgbClr val="0000FF"/>
                </a:solidFill>
              </a:rPr>
              <a:t>true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.</a:t>
            </a:r>
            <a:r>
              <a:rPr lang="en-US" sz="1100" dirty="0" err="1">
                <a:solidFill>
                  <a:srgbClr val="000000"/>
                </a:solidFill>
              </a:rPr>
              <a:t>AddEnvironmentVariables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00FF"/>
                </a:solidFill>
              </a:rPr>
              <a:t>if</a:t>
            </a:r>
            <a:r>
              <a:rPr lang="en-US" sz="1100" dirty="0">
                <a:solidFill>
                  <a:srgbClr val="000000"/>
                </a:solidFill>
              </a:rPr>
              <a:t> 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 != </a:t>
            </a:r>
            <a:r>
              <a:rPr lang="en-US" sz="1100" dirty="0">
                <a:solidFill>
                  <a:srgbClr val="0000FF"/>
                </a:solidFill>
              </a:rPr>
              <a:t>null</a:t>
            </a:r>
            <a:r>
              <a:rPr lang="en-US" sz="1100" dirty="0">
                <a:solidFill>
                  <a:srgbClr val="000000"/>
                </a:solidFill>
              </a:rPr>
              <a:t>)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DE" sz="1100" dirty="0">
                <a:solidFill>
                  <a:srgbClr val="000000"/>
                </a:solidFill>
              </a:rPr>
              <a:t>            {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    </a:t>
            </a:r>
            <a:r>
              <a:rPr lang="en-US" sz="1100" dirty="0" err="1">
                <a:solidFill>
                  <a:srgbClr val="000000"/>
                </a:solidFill>
              </a:rPr>
              <a:t>builder.AddCommandLine</a:t>
            </a:r>
            <a:r>
              <a:rPr lang="en-US" sz="1100" dirty="0">
                <a:solidFill>
                  <a:srgbClr val="000000"/>
                </a:solidFill>
              </a:rPr>
              <a:t>(</a:t>
            </a:r>
            <a:r>
              <a:rPr lang="en-US" sz="1100" dirty="0" err="1">
                <a:solidFill>
                  <a:srgbClr val="000000"/>
                </a:solidFill>
              </a:rPr>
              <a:t>args</a:t>
            </a:r>
            <a:r>
              <a:rPr lang="en-US" sz="1100" dirty="0">
                <a:solidFill>
                  <a:srgbClr val="000000"/>
                </a:solidFill>
              </a:rPr>
              <a:t>);</a:t>
            </a:r>
          </a:p>
          <a:p>
            <a:r>
              <a:rPr lang="en-DE" sz="1100" dirty="0">
                <a:solidFill>
                  <a:srgbClr val="000000"/>
                </a:solidFill>
              </a:rPr>
              <a:t>            }</a:t>
            </a:r>
          </a:p>
          <a:p>
            <a:endParaRPr lang="en-DE" sz="1100" dirty="0">
              <a:solidFill>
                <a:srgbClr val="000000"/>
              </a:solidFill>
            </a:endParaRPr>
          </a:p>
          <a:p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00"/>
                </a:solidFill>
              </a:rPr>
              <a:t>IConfigurationRoot</a:t>
            </a:r>
            <a:r>
              <a:rPr lang="en-US" sz="1100" dirty="0">
                <a:solidFill>
                  <a:srgbClr val="000000"/>
                </a:solidFill>
              </a:rPr>
              <a:t> configuration = </a:t>
            </a:r>
            <a:r>
              <a:rPr lang="en-US" sz="1100" dirty="0" err="1">
                <a:solidFill>
                  <a:srgbClr val="000000"/>
                </a:solidFill>
              </a:rPr>
              <a:t>builder.Build</a:t>
            </a:r>
            <a:r>
              <a:rPr lang="en-US" sz="1100" dirty="0">
                <a:solidFill>
                  <a:srgbClr val="000000"/>
                </a:solidFill>
              </a:rPr>
              <a:t>();</a:t>
            </a:r>
            <a:endParaRPr lang="en-DE" sz="1100" dirty="0">
              <a:solidFill>
                <a:srgbClr val="000000"/>
              </a:solidFill>
            </a:endParaRPr>
          </a:p>
          <a:p>
            <a:r>
              <a:rPr lang="en-DE" sz="1100" dirty="0">
                <a:solidFill>
                  <a:srgbClr val="000000"/>
                </a:solidFill>
              </a:rPr>
              <a:t>            </a:t>
            </a:r>
            <a:r>
              <a:rPr lang="en-DE" sz="1100" dirty="0">
                <a:solidFill>
                  <a:srgbClr val="008000"/>
                </a:solidFill>
              </a:rPr>
              <a:t>//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>
                <a:solidFill>
                  <a:srgbClr val="008000"/>
                </a:solidFill>
              </a:rPr>
              <a:t>// Following are </a:t>
            </a:r>
            <a:r>
              <a:rPr lang="en-US" sz="1100" dirty="0" err="1">
                <a:solidFill>
                  <a:srgbClr val="008000"/>
                </a:solidFill>
              </a:rPr>
              <a:t>comming</a:t>
            </a:r>
            <a:r>
              <a:rPr lang="en-US" sz="1100" dirty="0">
                <a:solidFill>
                  <a:srgbClr val="008000"/>
                </a:solidFill>
              </a:rPr>
              <a:t> from command line.</a:t>
            </a:r>
            <a:br>
              <a:rPr lang="en-US" sz="1100" dirty="0">
                <a:solidFill>
                  <a:srgbClr val="008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color = configuration[</a:t>
            </a:r>
            <a:r>
              <a:rPr lang="en-US" sz="1100" dirty="0">
                <a:solidFill>
                  <a:srgbClr val="A31515"/>
                </a:solidFill>
              </a:rPr>
              <a:t>"color"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            </a:t>
            </a:r>
            <a:r>
              <a:rPr lang="en-US" sz="1100" dirty="0" err="1">
                <a:solidFill>
                  <a:srgbClr val="0000FF"/>
                </a:solidFill>
              </a:rPr>
              <a:t>var</a:t>
            </a:r>
            <a:r>
              <a:rPr lang="en-US" sz="1100" dirty="0">
                <a:solidFill>
                  <a:srgbClr val="000000"/>
                </a:solidFill>
              </a:rPr>
              <a:t> </a:t>
            </a:r>
            <a:r>
              <a:rPr lang="en-US" sz="1100" dirty="0" err="1">
                <a:solidFill>
                  <a:srgbClr val="000000"/>
                </a:solidFill>
              </a:rPr>
              <a:t>fontSize</a:t>
            </a:r>
            <a:r>
              <a:rPr lang="en-US" sz="1100" dirty="0">
                <a:solidFill>
                  <a:srgbClr val="000000"/>
                </a:solidFill>
              </a:rPr>
              <a:t> = configuration[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 err="1">
                <a:solidFill>
                  <a:srgbClr val="A31515"/>
                </a:solidFill>
              </a:rPr>
              <a:t>fontSize</a:t>
            </a:r>
            <a:r>
              <a:rPr lang="en-US" sz="1100" dirty="0">
                <a:solidFill>
                  <a:srgbClr val="A31515"/>
                </a:solidFill>
              </a:rPr>
              <a:t>"</a:t>
            </a:r>
            <a:r>
              <a:rPr lang="en-US" sz="1100" dirty="0">
                <a:solidFill>
                  <a:srgbClr val="000000"/>
                </a:solidFill>
              </a:rPr>
              <a:t>];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}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8063697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A6143A-5052-4702-98DC-7BDE3C44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Exercise E8 – Interfaces and Classes</a:t>
            </a:r>
            <a:endParaRPr lang="en-DE" sz="40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D1430F-9157-46E7-B4CB-DC202667E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3"/>
            <a:ext cx="11655079" cy="522430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Define some interface or use </a:t>
            </a:r>
            <a:r>
              <a:rPr lang="en-US" sz="2000" b="1" dirty="0" err="1">
                <a:solidFill>
                  <a:srgbClr val="0000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IMyInterface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from this presentation. (See slide 6)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Create two classes, which implement interface by using two different approaches.</a:t>
            </a:r>
            <a:r>
              <a:rPr lang="en-US" dirty="0"/>
              <a:t>	</a:t>
            </a:r>
            <a:br>
              <a:rPr lang="en-US" dirty="0"/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example: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Method train could calculate sum of all values specified in data and set result to 1 if the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	sum is greater than 100 and 0 if sum is less than 100.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Second implementation could use some different rule. For example Train would </a:t>
            </a:r>
            <a:b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	calculate Average value, Median and Variance. All named results can be provided as 	properties of some class called Result. Method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GetResult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would return instance of class 	Result.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Please note that method Train can be called multiple times. It means implementation of 	interface must remember calculated result. </a:t>
            </a:r>
          </a:p>
          <a:p>
            <a:pPr marL="465300" lvl="1" indent="-285750">
              <a:buClr>
                <a:srgbClr val="09009E"/>
              </a:buClr>
              <a:buFont typeface="Segoe UI" panose="020B0502040204020203" pitchFamily="34" charset="0"/>
              <a:buChar char="■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61" indent="0">
              <a:buClr>
                <a:srgbClr val="09009E"/>
              </a:buClr>
              <a:buNone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3. Extend interface with methods Save and Load.</a:t>
            </a:r>
            <a:b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Save should save currently calculated (trained) result and Load should load saved result </a:t>
            </a:r>
            <a:b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188" dirty="0">
                <a:latin typeface="Segoe UI" panose="020B0502040204020203" pitchFamily="34" charset="0"/>
                <a:cs typeface="Segoe UI" panose="020B0502040204020203" pitchFamily="34" charset="0"/>
              </a:rPr>
              <a:t>	on next application start</a:t>
            </a:r>
            <a:endParaRPr lang="en-DE" sz="2188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0100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79576" y="908720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Working with Threads</a:t>
            </a:r>
            <a:endParaRPr lang="de-DE" sz="4000" dirty="0"/>
          </a:p>
        </p:txBody>
      </p:sp>
      <p:sp>
        <p:nvSpPr>
          <p:cNvPr id="8" name="Rectangle 7"/>
          <p:cNvSpPr/>
          <p:nvPr/>
        </p:nvSpPr>
        <p:spPr>
          <a:xfrm>
            <a:off x="2266220" y="2924944"/>
            <a:ext cx="4333836" cy="21242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 Dobric</a:t>
            </a: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br>
              <a: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4072" y="4113076"/>
            <a:ext cx="3384376" cy="9361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damir.dobric@daenet.com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b-dadobr@microsoft.com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44072" y="2924944"/>
            <a:ext cx="3384376" cy="106211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PTSP 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(Partner Technical Solution Specialist)</a:t>
            </a:r>
            <a:b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 Most Valuable Professional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44" y="3987062"/>
            <a:ext cx="939244" cy="939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93" y="4028412"/>
            <a:ext cx="905871" cy="905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79576" y="372451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4119" y="378190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77" y="4001516"/>
            <a:ext cx="1558067" cy="8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78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E9 - Parallel Processing and Concurrency 1/2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380844"/>
          </a:xfrm>
        </p:spPr>
        <p:txBody>
          <a:bodyPr>
            <a:normAutofit/>
          </a:bodyPr>
          <a:lstStyle/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a job in Sequence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job after job.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every job in its own thread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Optimal: If number of processors (cores) equals num. of threads.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switches: if num. of threads higher than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processors (cores).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need time for managing of context switches.</a:t>
            </a:r>
          </a:p>
          <a:p>
            <a:pPr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jobs as parallel Tasks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fires optimal num. of threads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Internal scheduler reuses threads.</a:t>
            </a:r>
          </a:p>
        </p:txBody>
      </p:sp>
    </p:spTree>
    <p:extLst>
      <p:ext uri="{BB962C8B-B14F-4D97-AF65-F5344CB8AC3E}">
        <p14:creationId xmlns:p14="http://schemas.microsoft.com/office/powerpoint/2010/main" val="14790207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5C41F4-0256-4098-BDA4-30774F99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E9 </a:t>
            </a:r>
            <a:r>
              <a:rPr lang="en-US" sz="32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3200" dirty="0">
                <a:solidFill>
                  <a:srgbClr val="09009E"/>
                </a:solidFill>
              </a:rPr>
              <a:t>Parallel Processing and Concurrency 2/2 </a:t>
            </a:r>
            <a:endParaRPr lang="en-US" sz="32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9" cy="5190854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 your own worker.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 test results for all 3 approaches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Outputs</a:t>
            </a:r>
          </a:p>
          <a:p>
            <a:pPr marL="636750" lvl="1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time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number of threads during execution</a:t>
            </a:r>
          </a:p>
          <a:p>
            <a:pPr marL="1197769" lvl="3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 Diagram</a:t>
            </a:r>
          </a:p>
          <a:p>
            <a:pPr marL="522450" lvl="1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Inputs: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Name (Approach)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with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numThreads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= {50, 100, 150} </a:t>
            </a:r>
          </a:p>
          <a:p>
            <a:pPr marL="1083469" lvl="3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 of processors (Affinity in </a:t>
            </a:r>
            <a:r>
              <a:rPr lang="en-US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TaskMgr</a:t>
            </a:r>
            <a:r>
              <a:rPr lang="en-US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{1, 2, 4, ?}</a:t>
            </a:r>
          </a:p>
          <a:p>
            <a:pPr lvl="2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/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58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EE704F-C28B-4002-BB8D-C59A453CA176}"/>
              </a:ext>
            </a:extLst>
          </p:cNvPr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Settings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176000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settings (configuration)?</a:t>
            </a:r>
          </a:p>
        </p:txBody>
      </p:sp>
      <p:sp>
        <p:nvSpPr>
          <p:cNvPr id="4" name="Rectangle 3"/>
          <p:cNvSpPr/>
          <p:nvPr/>
        </p:nvSpPr>
        <p:spPr>
          <a:xfrm>
            <a:off x="2944092" y="3197008"/>
            <a:ext cx="852747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m_Builder.AddCommandLine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/>
              <a:t>[“Setting1”];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66414" y="1676805"/>
            <a:ext cx="3034805" cy="369332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myprogram.exe --Setting1 </a:t>
            </a:r>
            <a:r>
              <a:rPr lang="en-US" dirty="0" err="1"/>
              <a:t>xy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0073" y="1122807"/>
            <a:ext cx="3747654" cy="1477328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: 7.21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3583817" y="2046138"/>
            <a:ext cx="1286057" cy="92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2"/>
            <a:endCxn id="4" idx="0"/>
          </p:cNvCxnSpPr>
          <p:nvPr/>
        </p:nvCxnSpPr>
        <p:spPr>
          <a:xfrm flipH="1">
            <a:off x="7207828" y="2600135"/>
            <a:ext cx="1136072" cy="59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608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read section settings?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8856" y="3610455"/>
            <a:ext cx="6571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IConfigurationRoot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/>
              <a:t> 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ConfigurationBuilder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m_Builder.AddJsonFile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MySettings.json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”);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m_Builder.Build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/>
              <a:t>                  </a:t>
            </a:r>
            <a:r>
              <a:rPr lang="en-US" sz="1600" dirty="0" err="1">
                <a:solidFill>
                  <a:srgbClr val="2B91AF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m_Config.GetSection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(“section”)</a:t>
            </a:r>
            <a:r>
              <a:rPr lang="en-US" sz="1600" dirty="0"/>
              <a:t>[“Setting1”];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8856" y="988784"/>
            <a:ext cx="4133623" cy="2677656"/>
          </a:xfrm>
          <a:prstGeom prst="rect">
            <a:avLst/>
          </a:prstGeom>
          <a:ln>
            <a:solidFill>
              <a:srgbClr val="09009E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7.21,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E75B6"/>
                </a:solidFill>
                <a:latin typeface="Consolas" panose="020B0609020204030204" pitchFamily="49" charset="0"/>
              </a:rPr>
              <a:t>SubSettings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"Setting1"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"Hello from sub settings :)"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"Setting2"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123444,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E75B6"/>
                </a:solidFill>
                <a:latin typeface="Consolas" panose="020B0609020204030204" pitchFamily="49" charset="0"/>
              </a:rPr>
              <a:t>"Setting3"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777.21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5766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71801" y="2024743"/>
            <a:ext cx="6611829" cy="1235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Interfaces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411190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8F26-22D1-416B-97BB-2BF89409A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Interfaces</a:t>
            </a:r>
            <a:endParaRPr lang="en-DE" sz="4400" dirty="0">
              <a:solidFill>
                <a:srgbClr val="09009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71B64-DC1C-4228-B8EE-2312D0C3C86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51012" y="3662215"/>
            <a:ext cx="8689975" cy="1219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</a:rPr>
              <a:t>public interface </a:t>
            </a:r>
            <a:r>
              <a:rPr lang="en-US" sz="1600" dirty="0" err="1">
                <a:solidFill>
                  <a:srgbClr val="000000"/>
                </a:solidFill>
              </a:rPr>
              <a:t>IMyInterface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{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</a:rPr>
              <a:t>   object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GetResult</a:t>
            </a:r>
            <a:r>
              <a:rPr lang="en-US" sz="1600" dirty="0">
                <a:solidFill>
                  <a:srgbClr val="000000"/>
                </a:solidFill>
              </a:rPr>
              <a:t>();</a:t>
            </a:r>
            <a:endParaRPr lang="en-DE" sz="16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</a:rPr>
              <a:t>   void</a:t>
            </a:r>
            <a:r>
              <a:rPr lang="en-US" sz="1600" dirty="0">
                <a:solidFill>
                  <a:srgbClr val="000000"/>
                </a:solidFill>
              </a:rPr>
              <a:t> Train(double[] data);  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}</a:t>
            </a:r>
            <a:endParaRPr lang="en-DE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5CBC-21EE-4E66-8D16-7FACACE9ABE2}"/>
              </a:ext>
            </a:extLst>
          </p:cNvPr>
          <p:cNvSpPr/>
          <p:nvPr/>
        </p:nvSpPr>
        <p:spPr>
          <a:xfrm>
            <a:off x="1699606" y="1462453"/>
            <a:ext cx="86893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Interface is a contract.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does not execute. It defines what to do.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You always need implementation of an interface</a:t>
            </a:r>
          </a:p>
          <a:p>
            <a:pPr marL="342900" indent="-3429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There might me multiple implementations of the same interface</a:t>
            </a:r>
            <a:endParaRPr lang="en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8494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2843" y="2123657"/>
            <a:ext cx="7848872" cy="180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Working with Threads</a:t>
            </a:r>
          </a:p>
          <a:p>
            <a:pPr algn="ctr"/>
            <a:r>
              <a:rPr lang="en-US" sz="4000" dirty="0"/>
              <a:t>Parallel &amp; Concurrent execution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627656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9009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vs. Parallel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Sequential 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Concurrent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Parallel</a:t>
            </a:r>
          </a:p>
          <a:p>
            <a:pPr marL="457200" indent="-457200">
              <a:buClr>
                <a:srgbClr val="09009E"/>
              </a:buClr>
              <a:buSzPct val="100000"/>
              <a:buFont typeface="Segoe UI" panose="020B0502040204020203" pitchFamily="34" charset="0"/>
              <a:buChar char="■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Multithreaded</a:t>
            </a:r>
          </a:p>
        </p:txBody>
      </p:sp>
    </p:spTree>
    <p:extLst>
      <p:ext uri="{BB962C8B-B14F-4D97-AF65-F5344CB8AC3E}">
        <p14:creationId xmlns:p14="http://schemas.microsoft.com/office/powerpoint/2010/main" val="170315187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36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enet Presentation Template 16-9 - 2018.potx" id="{F7D52645-D1D8-42EC-AAE5-F56C595E2CFD}" vid="{F85E37D7-D1D5-4C27-8187-644777FC670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782</Words>
  <Application>Microsoft Office PowerPoint</Application>
  <PresentationFormat>Widescreen</PresentationFormat>
  <Paragraphs>207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Latha</vt:lpstr>
      <vt:lpstr>Segoe UI</vt:lpstr>
      <vt:lpstr>Segoe UI Black</vt:lpstr>
      <vt:lpstr>Segoe UI Light</vt:lpstr>
      <vt:lpstr>Segoe UI Semibold</vt:lpstr>
      <vt:lpstr>Segoe UI Semilight</vt:lpstr>
      <vt:lpstr>Segoe UI Symbol</vt:lpstr>
      <vt:lpstr>Segoe WP SemiLight</vt:lpstr>
      <vt:lpstr>Wingdings</vt:lpstr>
      <vt:lpstr>1_Office Theme</vt:lpstr>
      <vt:lpstr>WHITE TEMPLATE</vt:lpstr>
      <vt:lpstr>PowerPoint Presentation</vt:lpstr>
      <vt:lpstr>PowerPoint Presentation</vt:lpstr>
      <vt:lpstr>PowerPoint Presentation</vt:lpstr>
      <vt:lpstr>How to read settings (configuration)?</vt:lpstr>
      <vt:lpstr>How to read section settings?</vt:lpstr>
      <vt:lpstr>PowerPoint Presentation</vt:lpstr>
      <vt:lpstr>Interfaces</vt:lpstr>
      <vt:lpstr>PowerPoint Presentation</vt:lpstr>
      <vt:lpstr>Sequential vs. Parallel processing</vt:lpstr>
      <vt:lpstr>Sequential Execution</vt:lpstr>
      <vt:lpstr>Multithreading</vt:lpstr>
      <vt:lpstr>Task Parallel Execution</vt:lpstr>
      <vt:lpstr>Task Manager</vt:lpstr>
      <vt:lpstr>Threads  in Visual Studio</vt:lpstr>
      <vt:lpstr>Exercises </vt:lpstr>
      <vt:lpstr>Exercise E7 – Reading Configuration</vt:lpstr>
      <vt:lpstr>appsettings.json</vt:lpstr>
      <vt:lpstr>Sample Code</vt:lpstr>
      <vt:lpstr>Exercise E8 – Interfaces and Classes</vt:lpstr>
      <vt:lpstr>E9 - Parallel Processing and Concurrency 1/2 </vt:lpstr>
      <vt:lpstr>E9 - Parallel Processing and Concurrency 2/2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 Couchez</dc:creator>
  <cp:lastModifiedBy>prenner</cp:lastModifiedBy>
  <cp:revision>385</cp:revision>
  <dcterms:created xsi:type="dcterms:W3CDTF">2014-04-01T15:39:24Z</dcterms:created>
  <dcterms:modified xsi:type="dcterms:W3CDTF">2018-11-05T15:20:38Z</dcterms:modified>
</cp:coreProperties>
</file>